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sldIdLst>
    <p:sldId id="256" r:id="rId5"/>
    <p:sldId id="257" r:id="rId6"/>
    <p:sldId id="258" r:id="rId7"/>
    <p:sldId id="260" r:id="rId8"/>
    <p:sldId id="259" r:id="rId9"/>
    <p:sldId id="261" r:id="rId10"/>
    <p:sldId id="271" r:id="rId11"/>
    <p:sldId id="263" r:id="rId12"/>
    <p:sldId id="272" r:id="rId13"/>
    <p:sldId id="264" r:id="rId14"/>
    <p:sldId id="265" r:id="rId15"/>
    <p:sldId id="266" r:id="rId16"/>
    <p:sldId id="267" r:id="rId17"/>
    <p:sldId id="269" r:id="rId18"/>
    <p:sldId id="27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00F9B3-C578-4B06-AFD2-24B6961F027C}" v="149" dt="2024-04-22T07:05:52.2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g>
</file>

<file path=ppt/media/image2.jpe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AF4C7B-06B5-4D17-B22A-F96EA6C36C78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1B5BE9-C09C-4C2A-8AB1-63E775F332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064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https://www.sciencedirect.com/science/article/pii/S1618866717304508?casa_token=k-EsLX7T8JQAAAAA:Bqe_9VQRW5Q5JPbtXq1NlKwMjG7VrkPGj28B_Bn2Ukc3UeBY91crtDamtJK4sm50yspjep6LN6Wq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https://www.mdpi.com/2071-1050/13/13/7496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https://www.sciencedirect.com/science/article/pii/S0921800922000866?casa_token=Viy1ZlQ0-lIAAAAA:7FPS6VeZr2JkQ2mURfL-1JiSJmVFU7aumWLF3GMZgg6DbX-ww54wOJPUnA1YDe_xkZHhsv5snKwL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https://www.sciencedirect.com/science/article/pii/S1618866721003927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1B5BE9-C09C-4C2A-8AB1-63E775F332A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401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DCAFB-80C1-0730-5212-C74A4EE16F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5D8087-2357-FCFC-390D-8BCEED986A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EEEBD7-75D4-818B-3F44-F01D87962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9BB82-D5F5-48B9-9493-BF8997E53AC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B41EB-1F07-1720-1EEE-8D1C2B09E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5E55D-E280-8926-BAA0-641B178E2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6CED-AE96-408E-90E0-1D9D8C839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260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8709B-7CB0-8035-9396-80FDAEFF4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071C4C-63A0-3FD0-F149-BA247D41F9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4BA022-7DBC-7C1E-92D2-59C44F46C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9BB82-D5F5-48B9-9493-BF8997E53AC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743AF-81FB-4E3D-4D08-C25306C68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7AB212-EB06-C356-F418-4E1303B5B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6CED-AE96-408E-90E0-1D9D8C839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124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12CD7F-8694-32F0-E227-81F688A2FF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CEAD6F-B49A-B5D1-3A33-DBC50C8290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B540B-7E6C-19A9-7BD4-AD232144B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9BB82-D5F5-48B9-9493-BF8997E53AC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34F3A3-063A-9D96-7089-BE29EA4C8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8A439F-30D0-8E98-1928-2EF26CCF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6CED-AE96-408E-90E0-1D9D8C839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553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C6F10-23F8-EF44-D613-486727A7A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61E93-BEFB-3791-EB04-61D9F77C33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21973F-5333-6611-9E6E-17BD93364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9BB82-D5F5-48B9-9493-BF8997E53AC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EF2269-5B85-711D-67E7-3E92A3C50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7C152-9EDC-9346-694A-9B89F391E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6CED-AE96-408E-90E0-1D9D8C839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397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00CBC-DE65-980D-A919-542D360DE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DB1C87-7036-27C0-E56B-7A89768218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C725C-47FF-2FEA-E43D-BF11B6488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9BB82-D5F5-48B9-9493-BF8997E53AC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23105-A79E-8526-8ADB-7C8ED3E3E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37E65C-1C9C-E1C3-8D15-76DA36B6F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6CED-AE96-408E-90E0-1D9D8C839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74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A292C-FF4A-E811-41C8-69586488B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C1EBF-025B-7A48-5DBE-C3E3A3F084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DBE320-2BCD-7E31-1283-9EA27DF62D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1A43C-A41C-7D39-5F75-06E5453D7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9BB82-D5F5-48B9-9493-BF8997E53AC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3217CF-2EB7-59AF-EB22-36DFA7FF2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3C67B3-70E9-AE7C-763F-206E82DFC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6CED-AE96-408E-90E0-1D9D8C839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466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2A568-6861-8007-9587-1F16F8FE7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436364-08E2-AD35-9DE5-D2D08FEF3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FF023-FE50-DE8D-7B5A-6C07F4EEA7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00D3D7-57F6-1D67-8DB3-311F261CC9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F388C3-D291-450F-6D10-C7BE18F279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D9AF4A-F63D-8E24-0B11-578459C69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9BB82-D5F5-48B9-9493-BF8997E53AC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613F46-8372-34DA-22A5-6E0037787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BC619F-284C-544D-D80D-92178E910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6CED-AE96-408E-90E0-1D9D8C839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123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062FE-B6C1-7F8A-6F5A-F9515BDEE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05D15B-9876-E989-4F20-6F1BA8DD2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9BB82-D5F5-48B9-9493-BF8997E53AC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56ED62-6977-EFDE-85E5-C92FD6EAE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74BBB-0F59-473F-5E49-BB3B7A6A7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6CED-AE96-408E-90E0-1D9D8C839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761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A863D4-5506-30D8-45A4-16FBA30B3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9BB82-D5F5-48B9-9493-BF8997E53AC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057D77-9DCA-F68F-2FE0-928CE0B56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091618-7886-9493-9CDD-1F382F158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6CED-AE96-408E-90E0-1D9D8C839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608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55C25-B43B-E839-6812-A588D98C3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9C39B-78BE-EF9C-DF50-AB15E70B2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86C530-B7EA-41ED-6DEE-84190C659C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968C75-707A-9754-18A3-0B8ACB39F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9BB82-D5F5-48B9-9493-BF8997E53AC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BDEDEB-1F6C-31B4-3620-7325CA06D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4762FF-5505-4ACD-5C6C-A624F7EAC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6CED-AE96-408E-90E0-1D9D8C839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165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84AC1-903A-5FF4-4FE6-109AF796B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9AD112-05FE-8ECE-58C4-19B9456F53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A0EB28-8873-2E8D-06EE-68BCC8778D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5F22E2-9774-F58D-7688-B3DB4C097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9BB82-D5F5-48B9-9493-BF8997E53AC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D6A49E-601C-9D6B-EE00-8B1D70B78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34228C-0CD1-A080-0B90-3EBF544B4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6CED-AE96-408E-90E0-1D9D8C839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496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842724-A7B0-6A68-18BF-0A89748AE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2E89D6-B829-7861-52D1-D063E66D05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6B31F7-3F2A-D49E-1758-4ED93F964F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99BB82-D5F5-48B9-9493-BF8997E53AC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67C544-BA3C-40D8-A6F2-50B6DF52C2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F3013-4DB1-D44B-8875-26248A2819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4C6CED-AE96-408E-90E0-1D9D8C839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715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flickr.com/photos/mikerhicks/6256097120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17D5A-1D03-AD12-B7DF-28F1799BE4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ln w="76200">
            <a:solidFill>
              <a:schemeClr val="accent2"/>
            </a:solidFill>
          </a:ln>
        </p:spPr>
        <p:txBody>
          <a:bodyPr>
            <a:normAutofit fontScale="90000"/>
          </a:bodyPr>
          <a:lstStyle/>
          <a:p>
            <a:r>
              <a:rPr lang="en-US" b="1" dirty="0">
                <a:cs typeface="Aharoni" panose="02010803020104030203" pitchFamily="2" charset="-79"/>
              </a:rPr>
              <a:t>Tree Canopy Coverage Mapping of Signal Mountain and Walden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29B9BB-0125-D776-D303-62813F4FD3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>
                <a:cs typeface="Aharoni" panose="02010803020104030203" pitchFamily="2" charset="-79"/>
              </a:rPr>
              <a:t>Johnathan Smith</a:t>
            </a:r>
          </a:p>
          <a:p>
            <a:r>
              <a:rPr lang="en-US" b="1" dirty="0">
                <a:cs typeface="Aharoni" panose="02010803020104030203" pitchFamily="2" charset="-79"/>
              </a:rPr>
              <a:t>Dr. Azad Hossain</a:t>
            </a:r>
          </a:p>
          <a:p>
            <a:pPr algn="ctr">
              <a:defRPr/>
            </a:pPr>
            <a:r>
              <a:rPr lang="en-US" b="1" dirty="0">
                <a:cs typeface="Aharoni" panose="02010803020104030203" pitchFamily="2" charset="-79"/>
              </a:rPr>
              <a:t>Geology 4550: Remote Sensing</a:t>
            </a:r>
          </a:p>
          <a:p>
            <a:pPr algn="ctr">
              <a:defRPr/>
            </a:pPr>
            <a:r>
              <a:rPr lang="en-US" sz="2400" b="1" dirty="0">
                <a:cs typeface="Aharoni" panose="02010803020104030203" pitchFamily="2" charset="-79"/>
              </a:rPr>
              <a:t>April 22</a:t>
            </a:r>
            <a:r>
              <a:rPr lang="en-US" sz="2400" b="1" baseline="30000" dirty="0">
                <a:cs typeface="Aharoni" panose="02010803020104030203" pitchFamily="2" charset="-79"/>
              </a:rPr>
              <a:t>nd</a:t>
            </a:r>
            <a:r>
              <a:rPr lang="en-US" sz="2400" b="1" dirty="0">
                <a:cs typeface="Aharoni" panose="02010803020104030203" pitchFamily="2" charset="-79"/>
              </a:rPr>
              <a:t>, 2024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515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A6252-DFC9-2663-EE2D-CDD4D8E42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944100" cy="1325563"/>
          </a:xfrm>
          <a:ln w="76200">
            <a:solidFill>
              <a:schemeClr val="accent2"/>
            </a:solidFill>
          </a:ln>
        </p:spPr>
        <p:txBody>
          <a:bodyPr/>
          <a:lstStyle/>
          <a:p>
            <a:r>
              <a:rPr lang="en-US" dirty="0"/>
              <a:t>Methodology – Unsupervised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FF1049-8C24-7A48-851F-4265574A5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Due to a lack of accuracy from one set of data due to the time of day it was taken casting shadows, classification was lowered to the following classes:</a:t>
            </a:r>
          </a:p>
          <a:p>
            <a:pPr lvl="1"/>
            <a:r>
              <a:rPr lang="en-US" dirty="0"/>
              <a:t>Pervious Surfaces (now including water coverage)</a:t>
            </a:r>
          </a:p>
          <a:p>
            <a:pPr lvl="1"/>
            <a:r>
              <a:rPr lang="en-US" dirty="0"/>
              <a:t>Impervious Surfaces</a:t>
            </a:r>
          </a:p>
          <a:p>
            <a:pPr lvl="1"/>
            <a:r>
              <a:rPr lang="en-US" dirty="0"/>
              <a:t>Tree Canopy Coverage</a:t>
            </a:r>
          </a:p>
          <a:p>
            <a:r>
              <a:rPr lang="en-US" dirty="0"/>
              <a:t>The data was then assessed for accuracy using true color maps and world topographic maps before each being recoded.</a:t>
            </a:r>
          </a:p>
          <a:p>
            <a:r>
              <a:rPr lang="en-US" dirty="0"/>
              <a:t>Data was imported into ArcGIS Pro where it was clipped to the shapefile and turned into a new raster via the mosaic function.</a:t>
            </a:r>
          </a:p>
        </p:txBody>
      </p:sp>
    </p:spTree>
    <p:extLst>
      <p:ext uri="{BB962C8B-B14F-4D97-AF65-F5344CB8AC3E}">
        <p14:creationId xmlns:p14="http://schemas.microsoft.com/office/powerpoint/2010/main" val="2299277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8A539-83D2-C8E4-C487-2C8D70D26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114800" cy="1325563"/>
          </a:xfrm>
          <a:ln w="76200">
            <a:solidFill>
              <a:schemeClr val="accent2"/>
            </a:solidFill>
          </a:ln>
        </p:spPr>
        <p:txBody>
          <a:bodyPr/>
          <a:lstStyle/>
          <a:p>
            <a:r>
              <a:rPr lang="en-US" dirty="0"/>
              <a:t>Dot Grid Analysis</a:t>
            </a:r>
          </a:p>
        </p:txBody>
      </p:sp>
      <p:pic>
        <p:nvPicPr>
          <p:cNvPr id="5" name="Content Placeholder 4" descr="A map of a city&#10;&#10;Description automatically generated">
            <a:extLst>
              <a:ext uri="{FF2B5EF4-FFF2-40B4-BE49-F238E27FC236}">
                <a16:creationId xmlns:a16="http://schemas.microsoft.com/office/drawing/2014/main" id="{1770E4A6-C943-5ADB-6CEC-C033D605E9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3551" y="19843"/>
            <a:ext cx="5284030" cy="683815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D02681-D082-F374-2505-F50F565D6D4A}"/>
              </a:ext>
            </a:extLst>
          </p:cNvPr>
          <p:cNvSpPr txBox="1"/>
          <p:nvPr/>
        </p:nvSpPr>
        <p:spPr>
          <a:xfrm>
            <a:off x="838199" y="5856069"/>
            <a:ext cx="3809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dots’ colors have been altered to aid in visualization.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5DFFED-A82A-E8D3-8D8B-7C757CB5F86A}"/>
              </a:ext>
            </a:extLst>
          </p:cNvPr>
          <p:cNvSpPr txBox="1"/>
          <p:nvPr/>
        </p:nvSpPr>
        <p:spPr>
          <a:xfrm>
            <a:off x="838198" y="2019300"/>
            <a:ext cx="4114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data shows 336 points at a width of 3/16 of a mile.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Pervious Surfaces: 17.96% (60)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Impervious Surfaces: 13.98% (47)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Tree Canopy Coverage: 68.15% (229)</a:t>
            </a:r>
          </a:p>
        </p:txBody>
      </p:sp>
    </p:spTree>
    <p:extLst>
      <p:ext uri="{BB962C8B-B14F-4D97-AF65-F5344CB8AC3E}">
        <p14:creationId xmlns:p14="http://schemas.microsoft.com/office/powerpoint/2010/main" val="2271315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1500" autoRev="1" fill="remov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F2F"/>
                                      </p:to>
                                    </p:animClr>
                                    <p:animClr clrSpc="rgb" dir="cw">
                                      <p:cBhvr>
                                        <p:cTn id="7" dur="1500" autoRev="1" fill="remov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F2F"/>
                                      </p:to>
                                    </p:animClr>
                                    <p:set>
                                      <p:cBhvr>
                                        <p:cTn id="8" dur="1500" autoRev="1" fill="remov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1500" autoRev="1" fill="remove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7" presetClass="emph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1500" autoRev="1" fill="remov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00"/>
                                      </p:to>
                                    </p:animClr>
                                    <p:animClr clrSpc="rgb" dir="cw">
                                      <p:cBhvr>
                                        <p:cTn id="14" dur="1500" autoRev="1" fill="remov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00"/>
                                      </p:to>
                                    </p:animClr>
                                    <p:set>
                                      <p:cBhvr>
                                        <p:cTn id="15" dur="1500" autoRev="1" fill="remov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1500" autoRev="1" fill="remove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7" presetClass="emph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1500" autoRev="1" fill="remov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8ED873"/>
                                      </p:to>
                                    </p:animClr>
                                    <p:animClr clrSpc="rgb" dir="cw">
                                      <p:cBhvr>
                                        <p:cTn id="21" dur="1500" autoRev="1" fill="remov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ED873"/>
                                      </p:to>
                                    </p:animClr>
                                    <p:set>
                                      <p:cBhvr>
                                        <p:cTn id="22" dur="1500" autoRev="1" fill="remov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1500" autoRev="1" fill="remove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F1B7D-A2BF-3077-4E40-2FF5C83F5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10050" cy="1325563"/>
          </a:xfrm>
          <a:ln w="76200">
            <a:solidFill>
              <a:schemeClr val="accent2"/>
            </a:solidFill>
          </a:ln>
        </p:spPr>
        <p:txBody>
          <a:bodyPr/>
          <a:lstStyle/>
          <a:p>
            <a:r>
              <a:rPr lang="en-US" dirty="0"/>
              <a:t>K-Means Analysis</a:t>
            </a:r>
          </a:p>
        </p:txBody>
      </p:sp>
      <p:pic>
        <p:nvPicPr>
          <p:cNvPr id="5" name="Content Placeholder 4" descr="A map of a city&#10;&#10;Description automatically generated">
            <a:extLst>
              <a:ext uri="{FF2B5EF4-FFF2-40B4-BE49-F238E27FC236}">
                <a16:creationId xmlns:a16="http://schemas.microsoft.com/office/drawing/2014/main" id="{3EE86D48-B229-5D62-0E7F-B3244725FB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126" y="0"/>
            <a:ext cx="5291174" cy="6847402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EA1C234-5FC0-61A7-E1F5-45C8FEBF98FD}"/>
              </a:ext>
            </a:extLst>
          </p:cNvPr>
          <p:cNvSpPr txBox="1"/>
          <p:nvPr/>
        </p:nvSpPr>
        <p:spPr>
          <a:xfrm>
            <a:off x="838200" y="2124075"/>
            <a:ext cx="421005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map to the right shows the K-means unsupervised classification and recoding at 0.25 square meter resolution.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Pervious Surfaces: 19.63%</a:t>
            </a:r>
            <a:br>
              <a:rPr lang="en-US" dirty="0"/>
            </a:br>
            <a:r>
              <a:rPr lang="en-US" dirty="0"/>
              <a:t>(~6.05 square kilometers)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Impervious Surfaces: 8.71%</a:t>
            </a:r>
            <a:br>
              <a:rPr lang="en-US" dirty="0"/>
            </a:br>
            <a:r>
              <a:rPr lang="en-US" dirty="0"/>
              <a:t>(~2.68 square kilometers)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Tree Canopy Coverage: 71.66%</a:t>
            </a:r>
            <a:br>
              <a:rPr lang="en-US" dirty="0"/>
            </a:br>
            <a:r>
              <a:rPr lang="en-US" dirty="0"/>
              <a:t>(~22.08 square kilometers)</a:t>
            </a:r>
          </a:p>
        </p:txBody>
      </p:sp>
    </p:spTree>
    <p:extLst>
      <p:ext uri="{BB962C8B-B14F-4D97-AF65-F5344CB8AC3E}">
        <p14:creationId xmlns:p14="http://schemas.microsoft.com/office/powerpoint/2010/main" val="619918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D1D2B-32F6-2D6C-D929-A579E76C0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914525" cy="1325563"/>
          </a:xfrm>
          <a:ln w="76200">
            <a:solidFill>
              <a:schemeClr val="accent2"/>
            </a:solidFill>
          </a:ln>
        </p:spPr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181DD-5696-FC17-E39B-6954E62C6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2889250"/>
          </a:xfrm>
        </p:spPr>
        <p:txBody>
          <a:bodyPr>
            <a:normAutofit fontScale="92500"/>
          </a:bodyPr>
          <a:lstStyle/>
          <a:p>
            <a:r>
              <a:rPr lang="en-US" dirty="0"/>
              <a:t>The results show similar results across the two methods of analysis. One point to note is that of the Impervious Surfaces class having a large disparity between K-means and dot grid. The difference represented showed K-means at 62.3% of the total impervious coverage of dot grid.  </a:t>
            </a:r>
          </a:p>
          <a:p>
            <a:r>
              <a:rPr lang="en-US" dirty="0"/>
              <a:t>The results are mostly consistent with the prior project if we combine the pervious and impervious surfaces into one class for comparison.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03F673E-D370-5D44-161E-1513F57BDE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2559747"/>
              </p:ext>
            </p:extLst>
          </p:nvPr>
        </p:nvGraphicFramePr>
        <p:xfrm>
          <a:off x="1289049" y="4714876"/>
          <a:ext cx="9274175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4835">
                  <a:extLst>
                    <a:ext uri="{9D8B030D-6E8A-4147-A177-3AD203B41FA5}">
                      <a16:colId xmlns:a16="http://schemas.microsoft.com/office/drawing/2014/main" val="3560696061"/>
                    </a:ext>
                  </a:extLst>
                </a:gridCol>
                <a:gridCol w="1854835">
                  <a:extLst>
                    <a:ext uri="{9D8B030D-6E8A-4147-A177-3AD203B41FA5}">
                      <a16:colId xmlns:a16="http://schemas.microsoft.com/office/drawing/2014/main" val="2684821852"/>
                    </a:ext>
                  </a:extLst>
                </a:gridCol>
                <a:gridCol w="1854835">
                  <a:extLst>
                    <a:ext uri="{9D8B030D-6E8A-4147-A177-3AD203B41FA5}">
                      <a16:colId xmlns:a16="http://schemas.microsoft.com/office/drawing/2014/main" val="2186970803"/>
                    </a:ext>
                  </a:extLst>
                </a:gridCol>
                <a:gridCol w="1854835">
                  <a:extLst>
                    <a:ext uri="{9D8B030D-6E8A-4147-A177-3AD203B41FA5}">
                      <a16:colId xmlns:a16="http://schemas.microsoft.com/office/drawing/2014/main" val="3922672877"/>
                    </a:ext>
                  </a:extLst>
                </a:gridCol>
                <a:gridCol w="1854835">
                  <a:extLst>
                    <a:ext uri="{9D8B030D-6E8A-4147-A177-3AD203B41FA5}">
                      <a16:colId xmlns:a16="http://schemas.microsoft.com/office/drawing/2014/main" val="3310971016"/>
                    </a:ext>
                  </a:extLst>
                </a:gridCol>
              </a:tblGrid>
              <a:tr h="564621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Sky Sat 2021/2022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2021 NAIP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2018 TDOT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2010 TDOT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5475216"/>
                  </a:ext>
                </a:extLst>
              </a:tr>
              <a:tr h="56462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Unsupervised Classification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C: 71.66%</a:t>
                      </a:r>
                      <a:br>
                        <a:rPr lang="en-US" sz="1800" dirty="0"/>
                      </a:br>
                      <a:r>
                        <a:rPr lang="en-US" sz="1800" dirty="0"/>
                        <a:t>I: 28.34%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C: 73.8%</a:t>
                      </a:r>
                      <a:br>
                        <a:rPr lang="en-US" sz="1800" dirty="0"/>
                      </a:br>
                      <a:r>
                        <a:rPr lang="en-US" sz="1800" dirty="0"/>
                        <a:t>I: 26.2%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C: 74.26%</a:t>
                      </a:r>
                      <a:br>
                        <a:rPr lang="en-US" sz="1800" dirty="0"/>
                      </a:br>
                      <a:r>
                        <a:rPr lang="en-US" sz="1800" dirty="0"/>
                        <a:t>I: 25.74%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C: 76.9%</a:t>
                      </a:r>
                      <a:br>
                        <a:rPr lang="en-US" sz="1800" dirty="0"/>
                      </a:br>
                      <a:r>
                        <a:rPr lang="en-US" sz="1800" dirty="0"/>
                        <a:t>I: 23.1%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2877372"/>
                  </a:ext>
                </a:extLst>
              </a:tr>
              <a:tr h="56462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Dot Grid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C: 68.15%</a:t>
                      </a:r>
                      <a:br>
                        <a:rPr lang="en-US" sz="1800" dirty="0"/>
                      </a:br>
                      <a:r>
                        <a:rPr lang="en-US" sz="1800" dirty="0"/>
                        <a:t>I: 31.94%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C: 59.38%</a:t>
                      </a:r>
                      <a:br>
                        <a:rPr lang="en-US" sz="1800" dirty="0"/>
                      </a:br>
                      <a:r>
                        <a:rPr lang="en-US" sz="1800" dirty="0"/>
                        <a:t>I: 40.62%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C: 60.42 %</a:t>
                      </a:r>
                      <a:br>
                        <a:rPr lang="en-US" sz="1800" dirty="0"/>
                      </a:br>
                      <a:r>
                        <a:rPr lang="en-US" sz="1800" dirty="0"/>
                        <a:t>I: 39.58 %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C: 68.75%</a:t>
                      </a:r>
                    </a:p>
                    <a:p>
                      <a:pPr algn="ctr"/>
                      <a:r>
                        <a:rPr lang="en-US" sz="1800" dirty="0"/>
                        <a:t>I: 31.25%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16795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95434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14D07-9E73-C72C-C0B3-111F2134E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019425" cy="1325563"/>
          </a:xfrm>
          <a:ln w="76200">
            <a:solidFill>
              <a:schemeClr val="accent2"/>
            </a:solidFill>
          </a:ln>
        </p:spPr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DF147-641E-B449-1E41-B41AEA60CF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believe that the results show a further reduction in tree canopy coverage in both unsupervised classification and in dot grid analysis.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While the K-means unsupervised classification is quite clearly a drop from 73.8% to 71.66%, if the previous project had followed the 3/16 per mile cell width and had three classes I am sure the results would show a higher tree canopy coverage as it most definitely has not increased.</a:t>
            </a:r>
          </a:p>
        </p:txBody>
      </p:sp>
    </p:spTree>
    <p:extLst>
      <p:ext uri="{BB962C8B-B14F-4D97-AF65-F5344CB8AC3E}">
        <p14:creationId xmlns:p14="http://schemas.microsoft.com/office/powerpoint/2010/main" val="29155080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EB1E3-9960-7A6B-D665-402F07D9D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686050" cy="1325563"/>
          </a:xfrm>
          <a:ln w="76200">
            <a:solidFill>
              <a:schemeClr val="accent2"/>
            </a:solidFill>
          </a:ln>
        </p:spPr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23145-726E-4649-E2BB-6CAA625C3C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 would stress acquiring one raster image in the future, rather than splicing as that led to issues with classification and analysis.</a:t>
            </a:r>
          </a:p>
          <a:p>
            <a:r>
              <a:rPr lang="en-US" dirty="0"/>
              <a:t>Further change detection analysis using three classes instead of two could show a difference not just in tree canopy coverage, but in pervious surfaces becoming impervious surfaces.</a:t>
            </a:r>
          </a:p>
          <a:p>
            <a:r>
              <a:rPr lang="en-US" dirty="0"/>
              <a:t>NDVI was not used as in the time I had to assess its accuracy it was much less accurate at detecting ground vegetation versus canopy than either dot grid or K-means. This led to abandonment as I had not intention of using only two classes.</a:t>
            </a:r>
          </a:p>
          <a:p>
            <a:r>
              <a:rPr lang="en-US" dirty="0"/>
              <a:t>I would recommend using NAIP imagery in conjunction with LIDAR to train for height maps to better assess for canopy coverage in the future.</a:t>
            </a:r>
          </a:p>
        </p:txBody>
      </p:sp>
    </p:spTree>
    <p:extLst>
      <p:ext uri="{BB962C8B-B14F-4D97-AF65-F5344CB8AC3E}">
        <p14:creationId xmlns:p14="http://schemas.microsoft.com/office/powerpoint/2010/main" val="1503683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102A1-A2AC-0C6C-4CA6-5E86C36B8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591050" cy="1325563"/>
          </a:xfrm>
          <a:ln w="76200">
            <a:solidFill>
              <a:schemeClr val="accent2"/>
            </a:solidFill>
          </a:ln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0A038-8F8E-136C-6AA3-19F2A53C4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The city of Signal Mountain and Walden do not have the capability, time, and/or budget to acquire tree canopy coverage statistics as often as they would like.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Tree canopy coverage has been said to be declining within the city limits previously and is a concern for multiple reasons, including urban heat islands, biodiversity loss, and land value loss.</a:t>
            </a:r>
          </a:p>
        </p:txBody>
      </p:sp>
    </p:spTree>
    <p:extLst>
      <p:ext uri="{BB962C8B-B14F-4D97-AF65-F5344CB8AC3E}">
        <p14:creationId xmlns:p14="http://schemas.microsoft.com/office/powerpoint/2010/main" val="166401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D21BD-56B6-D54E-FCC9-900150DA0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991100" cy="1325563"/>
          </a:xfrm>
          <a:ln w="76200">
            <a:solidFill>
              <a:schemeClr val="accent2"/>
            </a:solidFill>
          </a:ln>
        </p:spPr>
        <p:txBody>
          <a:bodyPr/>
          <a:lstStyle/>
          <a:p>
            <a:r>
              <a:rPr lang="en-US" dirty="0"/>
              <a:t>Goals and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B25E7-B25D-9E98-2288-90A75267CB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project intends to show the tree canopy coverage of both Signal Mountain and Walden via remote sensing.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This will be accomplished through image classification and dot grid analysis techniques using ArcGIS Pro and ERDAS Imagine.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 this analysis I will find three distinct classes of coverage for each image in both data analysis techniques. My intention is for the results to be of use to Signal Mountain Tree Board.</a:t>
            </a:r>
          </a:p>
        </p:txBody>
      </p:sp>
    </p:spTree>
    <p:extLst>
      <p:ext uri="{BB962C8B-B14F-4D97-AF65-F5344CB8AC3E}">
        <p14:creationId xmlns:p14="http://schemas.microsoft.com/office/powerpoint/2010/main" val="2443243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60177-4730-C6BB-E450-574D3CA52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905250" cy="1325563"/>
          </a:xfrm>
          <a:ln w="76200">
            <a:solidFill>
              <a:schemeClr val="accent2"/>
            </a:solidFill>
          </a:ln>
        </p:spPr>
        <p:txBody>
          <a:bodyPr/>
          <a:lstStyle/>
          <a:p>
            <a:r>
              <a:rPr lang="en-US" dirty="0"/>
              <a:t>Data Acquisition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CBD52-460E-88A7-B76B-A7FF5E5521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Tennessee City Boundary Shapefile acquired from the State of Tennessee GIS website via the Office of the Comptroller.</a:t>
            </a:r>
          </a:p>
          <a:p>
            <a:r>
              <a:rPr lang="en-US" dirty="0" err="1"/>
              <a:t>Rastered</a:t>
            </a:r>
            <a:r>
              <a:rPr lang="en-US" dirty="0"/>
              <a:t> data was acquired from Sky Sat with two dates across four images. Acquired imagery had a 0.5 x 0.5 meter resolution across four spectral bands of red, green, blue, and NIR.</a:t>
            </a:r>
          </a:p>
          <a:p>
            <a:pPr lvl="1"/>
            <a:r>
              <a:rPr lang="en-US" dirty="0"/>
              <a:t>Set 1 from September 27, 2021</a:t>
            </a:r>
          </a:p>
          <a:p>
            <a:pPr lvl="1"/>
            <a:r>
              <a:rPr lang="en-US" dirty="0"/>
              <a:t>Set 2 from May 12, 2022</a:t>
            </a:r>
          </a:p>
          <a:p>
            <a:r>
              <a:rPr lang="en-US" dirty="0"/>
              <a:t>The </a:t>
            </a:r>
            <a:r>
              <a:rPr lang="en-US" dirty="0" err="1"/>
              <a:t>rastered</a:t>
            </a:r>
            <a:r>
              <a:rPr lang="en-US" dirty="0"/>
              <a:t> data was previously pansharpened prior to use. All data acquired was confirmed to be of the same source, projection, and resolutions.</a:t>
            </a:r>
          </a:p>
        </p:txBody>
      </p:sp>
    </p:spTree>
    <p:extLst>
      <p:ext uri="{BB962C8B-B14F-4D97-AF65-F5344CB8AC3E}">
        <p14:creationId xmlns:p14="http://schemas.microsoft.com/office/powerpoint/2010/main" val="2983796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B945D-480A-E14F-926A-0C430D6E5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543175" cy="1325563"/>
          </a:xfrm>
          <a:ln w="76200">
            <a:solidFill>
              <a:schemeClr val="accent2"/>
            </a:solidFill>
          </a:ln>
        </p:spPr>
        <p:txBody>
          <a:bodyPr/>
          <a:lstStyle/>
          <a:p>
            <a:r>
              <a:rPr lang="en-US" dirty="0">
                <a:ea typeface="Cascadia Mono" panose="020B0609020000020004" pitchFamily="49" charset="0"/>
                <a:cs typeface="Aharoni" panose="02010803020104030203" pitchFamily="2" charset="-79"/>
              </a:rPr>
              <a:t>Study</a:t>
            </a:r>
            <a:r>
              <a:rPr lang="en-US" b="1" dirty="0">
                <a:ea typeface="Cascadia Mono" panose="020B0609020000020004" pitchFamily="49" charset="0"/>
                <a:cs typeface="Aharoni" panose="02010803020104030203" pitchFamily="2" charset="-79"/>
              </a:rPr>
              <a:t> </a:t>
            </a:r>
            <a:r>
              <a:rPr lang="en-US" dirty="0">
                <a:ea typeface="Cascadia Mono" panose="020B0609020000020004" pitchFamily="49" charset="0"/>
                <a:cs typeface="Aharoni" panose="02010803020104030203" pitchFamily="2" charset="-79"/>
              </a:rPr>
              <a:t>Site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74601F-4191-FF1E-8B3F-CEDFF79496F6}"/>
              </a:ext>
            </a:extLst>
          </p:cNvPr>
          <p:cNvSpPr txBox="1"/>
          <p:nvPr/>
        </p:nvSpPr>
        <p:spPr>
          <a:xfrm>
            <a:off x="838200" y="2376487"/>
            <a:ext cx="30956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a typeface="Cascadia Mono" panose="020B0609020000020004" pitchFamily="49" charset="0"/>
                <a:cs typeface="Aharoni" panose="02010803020104030203" pitchFamily="2" charset="-79"/>
              </a:rPr>
              <a:t>Map shown displays the cities of Signal Mountain and Walden via Sky Sat imagery.</a:t>
            </a:r>
          </a:p>
          <a:p>
            <a:endParaRPr lang="en-US" dirty="0">
              <a:ea typeface="Cascadia Mono" panose="020B0609020000020004" pitchFamily="49" charset="0"/>
              <a:cs typeface="Aharoni" panose="02010803020104030203" pitchFamily="2" charset="-79"/>
            </a:endParaRPr>
          </a:p>
          <a:p>
            <a:r>
              <a:rPr lang="en-US" dirty="0">
                <a:ea typeface="Cascadia Mono" panose="020B0609020000020004" pitchFamily="49" charset="0"/>
                <a:cs typeface="Aharoni" panose="02010803020104030203" pitchFamily="2" charset="-79"/>
              </a:rPr>
              <a:t>Shapefile shown was acquired from the State of Tennessee Office of the Comptroller.</a:t>
            </a:r>
          </a:p>
        </p:txBody>
      </p:sp>
      <p:pic>
        <p:nvPicPr>
          <p:cNvPr id="14" name="Picture 13" descr="A map of a city&#10;&#10;Description automatically generated">
            <a:extLst>
              <a:ext uri="{FF2B5EF4-FFF2-40B4-BE49-F238E27FC236}">
                <a16:creationId xmlns:a16="http://schemas.microsoft.com/office/drawing/2014/main" id="{7BF6EF54-431B-9D60-34BC-2C55068C13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020" y="0"/>
            <a:ext cx="5299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045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25CB7-D9EA-3F17-6BB1-07DFEC679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924800" cy="1325563"/>
          </a:xfrm>
          <a:ln w="76200">
            <a:solidFill>
              <a:schemeClr val="accent2"/>
            </a:solidFill>
          </a:ln>
        </p:spPr>
        <p:txBody>
          <a:bodyPr/>
          <a:lstStyle/>
          <a:p>
            <a:r>
              <a:rPr lang="en-US" dirty="0"/>
              <a:t>Methodology – Creating the Raster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21AB0-142C-4668-8F66-FD1B037CA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this project the first steps were isolating Signal Mountain and Walden cities into one layer from the larger Tennessee shape file. Once that was done, all four </a:t>
            </a:r>
            <a:r>
              <a:rPr lang="en-US" dirty="0" err="1"/>
              <a:t>rastered</a:t>
            </a:r>
            <a:r>
              <a:rPr lang="en-US" dirty="0"/>
              <a:t> images were clipped separately using that shape file.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The “Mosaic to New Raster” tool in ArcGIS Pro was used to combine all four </a:t>
            </a:r>
            <a:r>
              <a:rPr lang="en-US" dirty="0" err="1"/>
              <a:t>rastered</a:t>
            </a:r>
            <a:r>
              <a:rPr lang="en-US" dirty="0"/>
              <a:t> images into one. This new </a:t>
            </a:r>
            <a:r>
              <a:rPr lang="en-US" dirty="0" err="1"/>
              <a:t>rastered</a:t>
            </a:r>
            <a:r>
              <a:rPr lang="en-US" dirty="0"/>
              <a:t> image would be used for dot grid analysis.</a:t>
            </a:r>
          </a:p>
        </p:txBody>
      </p:sp>
    </p:spTree>
    <p:extLst>
      <p:ext uri="{BB962C8B-B14F-4D97-AF65-F5344CB8AC3E}">
        <p14:creationId xmlns:p14="http://schemas.microsoft.com/office/powerpoint/2010/main" val="2303253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55472-2A6E-9961-4D9B-8A58817AB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29050" cy="1325563"/>
          </a:xfrm>
          <a:ln w="76200">
            <a:solidFill>
              <a:schemeClr val="accent2"/>
            </a:solidFill>
          </a:ln>
        </p:spPr>
        <p:txBody>
          <a:bodyPr>
            <a:normAutofit/>
          </a:bodyPr>
          <a:lstStyle/>
          <a:p>
            <a:r>
              <a:rPr lang="en-US" dirty="0"/>
              <a:t>Sky Sat Image Mosaic and Clip</a:t>
            </a:r>
          </a:p>
        </p:txBody>
      </p:sp>
      <p:pic>
        <p:nvPicPr>
          <p:cNvPr id="6" name="Content Placeholder 5" descr="A satellite view of a green area&#10;&#10;Description automatically generated">
            <a:extLst>
              <a:ext uri="{FF2B5EF4-FFF2-40B4-BE49-F238E27FC236}">
                <a16:creationId xmlns:a16="http://schemas.microsoft.com/office/drawing/2014/main" id="{C4B266D4-B070-F187-9A92-76EAE0D752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926" y="48725"/>
            <a:ext cx="5224060" cy="676055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F67EA24-059C-01EC-808C-05AAEAFA4B4F}"/>
              </a:ext>
            </a:extLst>
          </p:cNvPr>
          <p:cNvSpPr txBox="1"/>
          <p:nvPr/>
        </p:nvSpPr>
        <p:spPr>
          <a:xfrm>
            <a:off x="5057775" y="3323898"/>
            <a:ext cx="1219200" cy="64633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Signal Mountain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11C3EA-3774-75F5-8B4E-4093CA40D9F4}"/>
              </a:ext>
            </a:extLst>
          </p:cNvPr>
          <p:cNvSpPr txBox="1"/>
          <p:nvPr/>
        </p:nvSpPr>
        <p:spPr>
          <a:xfrm>
            <a:off x="9807288" y="2055813"/>
            <a:ext cx="1219200" cy="3693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Walden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5E635C43-FCB2-7435-06E9-87D807D2F5CC}"/>
              </a:ext>
            </a:extLst>
          </p:cNvPr>
          <p:cNvSpPr/>
          <p:nvPr/>
        </p:nvSpPr>
        <p:spPr>
          <a:xfrm>
            <a:off x="6276975" y="3638550"/>
            <a:ext cx="803564" cy="894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E192E773-FA83-A739-C965-65910DBA123A}"/>
              </a:ext>
            </a:extLst>
          </p:cNvPr>
          <p:cNvSpPr/>
          <p:nvPr/>
        </p:nvSpPr>
        <p:spPr>
          <a:xfrm rot="10800000">
            <a:off x="9105900" y="2209799"/>
            <a:ext cx="701388" cy="8306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243326-18FB-DF8D-96DD-EC35F482B565}"/>
              </a:ext>
            </a:extLst>
          </p:cNvPr>
          <p:cNvSpPr txBox="1"/>
          <p:nvPr/>
        </p:nvSpPr>
        <p:spPr>
          <a:xfrm>
            <a:off x="838200" y="5129882"/>
            <a:ext cx="29622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Quirk of using two different datasets gathered at two different times. This was accounted for in analysis.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7DCDDDD-F766-736C-3AEC-DF61CA6E3522}"/>
              </a:ext>
            </a:extLst>
          </p:cNvPr>
          <p:cNvSpPr txBox="1"/>
          <p:nvPr/>
        </p:nvSpPr>
        <p:spPr>
          <a:xfrm>
            <a:off x="895349" y="2690336"/>
            <a:ext cx="28479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the right is the image used for the dot grid analysis. Signal Mountain and Walden are listed for ease of reference.</a:t>
            </a:r>
          </a:p>
        </p:txBody>
      </p: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35A7A6C9-0D88-FCD9-7F7B-9475D8EBB5FE}"/>
              </a:ext>
            </a:extLst>
          </p:cNvPr>
          <p:cNvCxnSpPr>
            <a:cxnSpLocks/>
            <a:stCxn id="11" idx="2"/>
          </p:cNvCxnSpPr>
          <p:nvPr/>
        </p:nvCxnSpPr>
        <p:spPr>
          <a:xfrm rot="5400000" flipH="1" flipV="1">
            <a:off x="4566814" y="3886623"/>
            <a:ext cx="196111" cy="4691065"/>
          </a:xfrm>
          <a:prstGeom prst="bentConnector4">
            <a:avLst>
              <a:gd name="adj1" fmla="val -116567"/>
              <a:gd name="adj2" fmla="val 65787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9501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6349B-8A33-EDC1-11A2-01A0ECB7E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477125" cy="1325563"/>
          </a:xfrm>
          <a:ln w="76200">
            <a:solidFill>
              <a:schemeClr val="accent2"/>
            </a:solidFill>
          </a:ln>
        </p:spPr>
        <p:txBody>
          <a:bodyPr/>
          <a:lstStyle/>
          <a:p>
            <a:r>
              <a:rPr lang="en-US" dirty="0"/>
              <a:t>Methodology – Dot Grid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4A249-D2E3-A4E1-C81D-32D4D2231F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The dot grid analysis was conducted entirely within ArcGIS Pro with the “Create Fishnet” tool. I used the Signal Mountain and Walden shapefile as a template extent. Cell widths were set at 3/16 of a mile (301.73 meters) as that was proven more accurate according to the previous project on Signal Mountain tree canopy coverage.</a:t>
            </a:r>
          </a:p>
          <a:p>
            <a:r>
              <a:rPr lang="en-US" dirty="0"/>
              <a:t>After changing symbology to help workflow, the feature layer was clipped to the previous shapefile before being manually inspected for 3 classes:</a:t>
            </a:r>
          </a:p>
          <a:p>
            <a:pPr lvl="1"/>
            <a:r>
              <a:rPr lang="en-US" dirty="0"/>
              <a:t>Pervious Surfaces</a:t>
            </a:r>
          </a:p>
          <a:p>
            <a:pPr lvl="1"/>
            <a:r>
              <a:rPr lang="en-US" dirty="0"/>
              <a:t>Impervious Surfaces</a:t>
            </a:r>
          </a:p>
          <a:p>
            <a:pPr lvl="1"/>
            <a:r>
              <a:rPr lang="en-US" dirty="0"/>
              <a:t>Tree Canopy Coverage </a:t>
            </a:r>
          </a:p>
        </p:txBody>
      </p:sp>
    </p:spTree>
    <p:extLst>
      <p:ext uri="{BB962C8B-B14F-4D97-AF65-F5344CB8AC3E}">
        <p14:creationId xmlns:p14="http://schemas.microsoft.com/office/powerpoint/2010/main" val="3046284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07196-20CC-DD36-1B16-2BA11D974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906000" cy="1325563"/>
          </a:xfrm>
          <a:ln w="76200">
            <a:solidFill>
              <a:schemeClr val="accent2"/>
            </a:solidFill>
          </a:ln>
        </p:spPr>
        <p:txBody>
          <a:bodyPr/>
          <a:lstStyle/>
          <a:p>
            <a:r>
              <a:rPr lang="en-US" dirty="0"/>
              <a:t>Methodology – Unsupervised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0AA44-97E3-B8DD-EC87-96860C2BD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Performed “K-means” unsupervised classification on unaltered </a:t>
            </a:r>
            <a:r>
              <a:rPr lang="en-US" dirty="0" err="1"/>
              <a:t>rastered</a:t>
            </a:r>
            <a:r>
              <a:rPr lang="en-US" dirty="0"/>
              <a:t> images independently in ERDAS Imagine. This was done at a 95% confidence interval over ten maximum iterations each.</a:t>
            </a:r>
          </a:p>
          <a:p>
            <a:r>
              <a:rPr lang="en-US" dirty="0"/>
              <a:t>Manual inspection using both true color and false color composite NIR imagery allowed classification into four classes initially. These four classes were:</a:t>
            </a:r>
          </a:p>
          <a:p>
            <a:pPr lvl="1"/>
            <a:r>
              <a:rPr lang="en-US" dirty="0"/>
              <a:t>Pervious Surfaces</a:t>
            </a:r>
          </a:p>
          <a:p>
            <a:pPr lvl="1"/>
            <a:r>
              <a:rPr lang="en-US" dirty="0"/>
              <a:t>Impervious Surfaces</a:t>
            </a:r>
          </a:p>
          <a:p>
            <a:pPr lvl="1"/>
            <a:r>
              <a:rPr lang="en-US" dirty="0"/>
              <a:t>Tree Canopy Coverage</a:t>
            </a:r>
          </a:p>
          <a:p>
            <a:pPr lvl="1"/>
            <a:r>
              <a:rPr lang="en-US" dirty="0"/>
              <a:t>Water Coverage</a:t>
            </a:r>
          </a:p>
        </p:txBody>
      </p:sp>
    </p:spTree>
    <p:extLst>
      <p:ext uri="{BB962C8B-B14F-4D97-AF65-F5344CB8AC3E}">
        <p14:creationId xmlns:p14="http://schemas.microsoft.com/office/powerpoint/2010/main" val="2831576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63295BE8753A4893BC013BE5AB20EB" ma:contentTypeVersion="9" ma:contentTypeDescription="Create a new document." ma:contentTypeScope="" ma:versionID="10ef56409b7d8886db315fdc1b9320ee">
  <xsd:schema xmlns:xsd="http://www.w3.org/2001/XMLSchema" xmlns:xs="http://www.w3.org/2001/XMLSchema" xmlns:p="http://schemas.microsoft.com/office/2006/metadata/properties" xmlns:ns3="f7582425-1dbf-4c41-9634-e796f8656ff9" xmlns:ns4="608fb6c9-b32b-4214-920c-86dca93f8640" targetNamespace="http://schemas.microsoft.com/office/2006/metadata/properties" ma:root="true" ma:fieldsID="7e7ce965024fcb8382019470d790a52e" ns3:_="" ns4:_="">
    <xsd:import namespace="f7582425-1dbf-4c41-9634-e796f8656ff9"/>
    <xsd:import namespace="608fb6c9-b32b-4214-920c-86dca93f864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7582425-1dbf-4c41-9634-e796f8656ff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8fb6c9-b32b-4214-920c-86dca93f8640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7582425-1dbf-4c41-9634-e796f8656ff9" xsi:nil="true"/>
  </documentManagement>
</p:properties>
</file>

<file path=customXml/itemProps1.xml><?xml version="1.0" encoding="utf-8"?>
<ds:datastoreItem xmlns:ds="http://schemas.openxmlformats.org/officeDocument/2006/customXml" ds:itemID="{4FC47156-975F-4E54-ACE1-C4E91809CB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7582425-1dbf-4c41-9634-e796f8656ff9"/>
    <ds:schemaRef ds:uri="608fb6c9-b32b-4214-920c-86dca93f864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F24BA68-2C1C-4D00-9FFD-97E2FBDE2E8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44520AB-89B6-43F7-8A1E-FE13B80E6C42}">
  <ds:schemaRefs>
    <ds:schemaRef ds:uri="f7582425-1dbf-4c41-9634-e796f8656ff9"/>
    <ds:schemaRef ds:uri="http://schemas.microsoft.com/office/2006/documentManagement/types"/>
    <ds:schemaRef ds:uri="http://schemas.microsoft.com/office/2006/metadata/properties"/>
    <ds:schemaRef ds:uri="http://purl.org/dc/terms/"/>
    <ds:schemaRef ds:uri="http://purl.org/dc/dcmitype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608fb6c9-b32b-4214-920c-86dca93f8640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1248</Words>
  <Application>Microsoft Office PowerPoint</Application>
  <PresentationFormat>Widescreen</PresentationFormat>
  <Paragraphs>91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Aharoni</vt:lpstr>
      <vt:lpstr>Aptos</vt:lpstr>
      <vt:lpstr>Aptos Display</vt:lpstr>
      <vt:lpstr>Arial</vt:lpstr>
      <vt:lpstr>Cascadia Mono</vt:lpstr>
      <vt:lpstr>Office Theme</vt:lpstr>
      <vt:lpstr>Tree Canopy Coverage Mapping of Signal Mountain and Walden</vt:lpstr>
      <vt:lpstr>Problem Statement</vt:lpstr>
      <vt:lpstr>Goals and Objectives</vt:lpstr>
      <vt:lpstr>Data Acquisition</vt:lpstr>
      <vt:lpstr>Study Site</vt:lpstr>
      <vt:lpstr>Methodology – Creating the Raster</vt:lpstr>
      <vt:lpstr>Sky Sat Image Mosaic and Clip</vt:lpstr>
      <vt:lpstr>Methodology – Dot Grid Analysis</vt:lpstr>
      <vt:lpstr>Methodology – Unsupervised Classification</vt:lpstr>
      <vt:lpstr>Methodology – Unsupervised Classification</vt:lpstr>
      <vt:lpstr>Dot Grid Analysis</vt:lpstr>
      <vt:lpstr>K-Means Analysis</vt:lpstr>
      <vt:lpstr>Results</vt:lpstr>
      <vt:lpstr>Conclusions</vt:lpstr>
      <vt:lpstr>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Tree Canopy Coverage Mapping of Signal Mountain and Walden</dc:title>
  <dc:creator>Johnathan Smith</dc:creator>
  <cp:lastModifiedBy>Smith, Johnathan</cp:lastModifiedBy>
  <cp:revision>2</cp:revision>
  <dcterms:created xsi:type="dcterms:W3CDTF">2024-04-22T02:34:30Z</dcterms:created>
  <dcterms:modified xsi:type="dcterms:W3CDTF">2024-04-22T07:41:37Z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0x0101004A63295BE8753A4893BC013BE5AB20EB</vt:lpwstr>
  </property>
</Properties>
</file>

<file path=docProps/thumbnail.jpeg>
</file>